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7" r:id="rId2"/>
  </p:sldMasterIdLst>
  <p:sldIdLst>
    <p:sldId id="256" r:id="rId3"/>
    <p:sldId id="277" r:id="rId4"/>
    <p:sldId id="278" r:id="rId5"/>
    <p:sldId id="279" r:id="rId6"/>
    <p:sldId id="276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89" r:id="rId18"/>
    <p:sldId id="291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6"/>
    <p:restoredTop sz="94215"/>
  </p:normalViewPr>
  <p:slideViewPr>
    <p:cSldViewPr snapToGrid="0" snapToObjects="1">
      <p:cViewPr varScale="1">
        <p:scale>
          <a:sx n="92" d="100"/>
          <a:sy n="92" d="100"/>
        </p:scale>
        <p:origin x="184" y="208"/>
      </p:cViewPr>
      <p:guideLst>
        <p:guide orient="horz" pos="218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5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7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93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4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C3FA-2CB1-A94F-A8D0-F64F60E5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F7ED-7FFA-5E44-8966-4EC0AAFF04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8" y="1030147"/>
            <a:ext cx="8543925" cy="5146816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 marL="685800" indent="-228600">
              <a:buFont typeface="Courier New" panose="02070309020205020404" pitchFamily="49" charset="0"/>
              <a:buChar char="o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 marL="1143000" indent="-228600">
              <a:buFont typeface="Wingdings" pitchFamily="2" charset="2"/>
              <a:buChar char="Ø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 marL="1600200" indent="-228600">
              <a:buFont typeface="Wingdings" pitchFamily="2" charset="2"/>
              <a:buChar char="ü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 marL="2057400" indent="-228600">
              <a:buFont typeface="Arial" panose="020B0604020202020204" pitchFamily="34" charset="0"/>
              <a:buChar char="•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7D003-E265-4D45-B424-5C28CCFD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21112-E60F-8E4D-8546-BAD97349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FC0B-AB6D-4942-BF8E-F1CE82AD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57EF-7BD1-634D-BA52-034B0ACC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56612-5C4E-EF4B-835B-38DACC10F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33FE-B6FE-024A-A68A-C93C4652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ECD9-BCA7-DF41-99BD-8B87D2C5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BE23-6D4C-DF43-AF1F-8A072E00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4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A34A-F440-7D41-9A70-6D63F475958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1038" y="1157468"/>
            <a:ext cx="4195762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B644F-7582-6A4D-B099-08C279EA286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029200" y="1157468"/>
            <a:ext cx="4195763" cy="501949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itchFamily="2" charset="2"/>
              <a:buChar char="q"/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  <a:lvl2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2pPr>
            <a:lvl3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3pPr>
            <a:lvl4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4pPr>
            <a:lvl5pPr>
              <a:defRPr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 </a:t>
            </a: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592B7-8919-9344-92AB-B1F05B93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C64DE-450C-3647-ADE6-E3AD3C38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40461-C075-D145-8D89-86448EE4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FC0713-0509-F542-AFDA-D1547B1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91" y="212785"/>
            <a:ext cx="8543925" cy="468252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362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FEF0-437A-1A44-88E3-6B691018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B4F7-425A-394C-B36D-FEA2B51AB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ADB30-6577-2B47-A2A1-9DD4AF04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7EDAA-68D0-484D-88A6-8F8E57E23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55AEE-FA6B-6644-8668-65BF2DE847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A02A3-5F4B-E240-959E-0DCD1ABD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0015B-EB25-994F-8FB1-517CD7E3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95994-0051-FF42-A64B-B8738D71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01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15E-92CA-5C43-AEC8-FDFBAFC9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35CE9-1978-7949-B38B-8577F1D2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AB937-F9B9-5A47-88B8-E34523259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30BB6-A03E-9047-95E5-0DFD2BE8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6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EA62F-1450-0149-A5A0-43DEB787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11D0E-DA6D-9247-B9F3-FDCD2724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365F3-F8AF-4E4F-97D1-AE0068F0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0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B19F-BF10-2846-B52B-F0ADBCF4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AF44-0997-CD40-9D4B-68273613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23039-119F-2244-ACAC-53973EC85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A6BDB-7A6B-F34A-ADD8-040539D3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50FB-249A-D343-B822-21E36D9B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54348-6BCC-114B-B0FE-7C0F84CE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B9A3-C86B-474C-8D15-6255796E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27C02-F004-EF43-9972-104971316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6960A-926A-EA44-843A-66D2465A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1182B-3ED2-D244-9DFC-B583516B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9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9ABB-7377-5348-A19B-E4060431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4DF55-DFB1-C545-8167-685A87708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9D91C-73DE-AB43-9694-AA5D9E933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6B4F9-C4BC-F54B-9FA9-668B1CCF7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71B76-88D7-4242-92A2-014839B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24A3A-2D71-4D43-94FC-0C2F1855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262479"/>
            <a:ext cx="8416663" cy="16122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2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4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E54D-9CFD-5C40-98E3-ADE9F089EE89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0129-4274-B347-A317-34494E8C9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DA6A9-40E4-8E48-8168-1B202CDC9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2244-DDCC-DE41-AA35-23E5F6D5756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19767-A283-C44E-83E5-5D8545AA5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689BC-BD7F-1946-9AA6-FE443619A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61378-66AB-9E47-AF05-728972D125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E8D04-14AF-5F4D-B46D-FB73C329C270}"/>
              </a:ext>
            </a:extLst>
          </p:cNvPr>
          <p:cNvSpPr/>
          <p:nvPr userDrawn="1"/>
        </p:nvSpPr>
        <p:spPr>
          <a:xfrm>
            <a:off x="381000" y="844481"/>
            <a:ext cx="9144000" cy="121241"/>
          </a:xfrm>
          <a:prstGeom prst="rect">
            <a:avLst/>
          </a:prstGeom>
          <a:solidFill>
            <a:srgbClr val="108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951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90C3E-7560-FF48-AB8A-FCE33F7C611C}"/>
              </a:ext>
            </a:extLst>
          </p:cNvPr>
          <p:cNvSpPr txBox="1"/>
          <p:nvPr userDrawn="1"/>
        </p:nvSpPr>
        <p:spPr>
          <a:xfrm>
            <a:off x="7083527" y="234278"/>
            <a:ext cx="2390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Data Science with R @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</a:rPr>
              <a:t>데이터플로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vita.had.co.nz/papers/layered-grammar.pdf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ran.r-project.org/web/packages/available_packages_by_date.html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030720-FA61-CF4E-B3D2-7E85444928DE}"/>
              </a:ext>
            </a:extLst>
          </p:cNvPr>
          <p:cNvSpPr/>
          <p:nvPr/>
        </p:nvSpPr>
        <p:spPr>
          <a:xfrm>
            <a:off x="0" y="2529640"/>
            <a:ext cx="9906000" cy="1612232"/>
          </a:xfrm>
          <a:prstGeom prst="rect">
            <a:avLst/>
          </a:prstGeom>
          <a:solidFill>
            <a:srgbClr val="108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951" b="1" dirty="0" err="1">
                <a:solidFill>
                  <a:schemeClr val="bg1"/>
                </a:solidFill>
              </a:rPr>
              <a:t>왕초보도</a:t>
            </a:r>
            <a:r>
              <a:rPr lang="ko-KR" altLang="en-US" sz="4951" b="1" dirty="0">
                <a:solidFill>
                  <a:schemeClr val="bg1"/>
                </a:solidFill>
              </a:rPr>
              <a:t> 할 수 있는 </a:t>
            </a:r>
            <a:endParaRPr lang="en-US" altLang="ko-KR" sz="4951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951" b="1" dirty="0">
                <a:solidFill>
                  <a:schemeClr val="bg1"/>
                </a:solidFill>
              </a:rPr>
              <a:t>데이터 전처리 </a:t>
            </a:r>
            <a:r>
              <a:rPr lang="en-US" altLang="ko-KR" sz="4951" b="1" dirty="0">
                <a:solidFill>
                  <a:schemeClr val="bg1"/>
                </a:solidFill>
              </a:rPr>
              <a:t>&amp;</a:t>
            </a:r>
            <a:r>
              <a:rPr lang="ko-KR" altLang="en-US" sz="4951" b="1" dirty="0">
                <a:solidFill>
                  <a:schemeClr val="bg1"/>
                </a:solidFill>
              </a:rPr>
              <a:t> 시각화</a:t>
            </a:r>
            <a:endParaRPr lang="en-US" sz="4951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49486-691F-B842-8D00-6173A08B742B}"/>
              </a:ext>
            </a:extLst>
          </p:cNvPr>
          <p:cNvSpPr txBox="1"/>
          <p:nvPr/>
        </p:nvSpPr>
        <p:spPr>
          <a:xfrm>
            <a:off x="3016550" y="1336055"/>
            <a:ext cx="4421147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1" b="1" dirty="0"/>
              <a:t>Data Science with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E928A-571A-8D46-9B4A-6A392291CC0C}"/>
              </a:ext>
            </a:extLst>
          </p:cNvPr>
          <p:cNvSpPr txBox="1"/>
          <p:nvPr/>
        </p:nvSpPr>
        <p:spPr>
          <a:xfrm>
            <a:off x="2468306" y="4570053"/>
            <a:ext cx="4969391" cy="125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15" b="1" dirty="0"/>
              <a:t>정지훈 책임연구원</a:t>
            </a:r>
            <a:endParaRPr lang="en-US" altLang="ko-KR" sz="2515" b="1" dirty="0"/>
          </a:p>
          <a:p>
            <a:pPr algn="ctr"/>
            <a:endParaRPr lang="en-US" sz="2515" b="1" dirty="0"/>
          </a:p>
          <a:p>
            <a:pPr algn="ctr"/>
            <a:r>
              <a:rPr lang="en-US" sz="2515" b="1" dirty="0" err="1"/>
              <a:t>jhjeong@data-flow.co.kr</a:t>
            </a:r>
            <a:endParaRPr lang="en-US" sz="2515" b="1" dirty="0"/>
          </a:p>
        </p:txBody>
      </p:sp>
      <p:pic>
        <p:nvPicPr>
          <p:cNvPr id="6" name="그림 9" descr="logo+DataFlow.png">
            <a:extLst>
              <a:ext uri="{FF2B5EF4-FFF2-40B4-BE49-F238E27FC236}">
                <a16:creationId xmlns:a16="http://schemas.microsoft.com/office/drawing/2014/main" id="{62645DBD-397F-E44A-90CE-53810FDF09F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6351" y="332146"/>
            <a:ext cx="1860682" cy="503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E36D7-AE99-E74C-BAA0-FC265345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7" y="182159"/>
            <a:ext cx="803564" cy="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MacOS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www.r-project.org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6D96115-EFAE-E140-8173-1E1CF6B5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683376"/>
            <a:ext cx="9144000" cy="48426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4FEB4-7D34-0641-A4EB-BAD82F76F2B1}"/>
              </a:ext>
            </a:extLst>
          </p:cNvPr>
          <p:cNvSpPr/>
          <p:nvPr/>
        </p:nvSpPr>
        <p:spPr>
          <a:xfrm>
            <a:off x="414338" y="4903162"/>
            <a:ext cx="2100262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ko-KR" altLang="en-US" dirty="0"/>
              <a:t>설치하기</a:t>
            </a:r>
            <a:r>
              <a:rPr lang="en-US" altLang="ko-KR" dirty="0"/>
              <a:t> - Windows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 </a:t>
            </a:r>
            <a:r>
              <a:rPr lang="ko-KR" altLang="en-US" dirty="0"/>
              <a:t>설치 완료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www.r-project.org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7245EBD-E603-644C-BAB7-0982E7D6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6" y="1758051"/>
            <a:ext cx="9064487" cy="47680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6813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>
                <a:solidFill>
                  <a:srgbClr val="1085CB"/>
                </a:solidFill>
              </a:rPr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RStudio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www.rstudio.com</a:t>
            </a:r>
            <a:r>
              <a:rPr lang="en-US" altLang="ko-KR" dirty="0">
                <a:hlinkClick r:id="rId2"/>
              </a:rPr>
              <a:t>/)</a:t>
            </a:r>
            <a:endParaRPr lang="en-US" dirty="0"/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3DA9696-1543-254E-B4AA-1A9A6CD1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5" y="1620298"/>
            <a:ext cx="9171709" cy="50249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11FAC-DBC5-3149-90C3-6C3599A79292}"/>
              </a:ext>
            </a:extLst>
          </p:cNvPr>
          <p:cNvSpPr/>
          <p:nvPr/>
        </p:nvSpPr>
        <p:spPr>
          <a:xfrm>
            <a:off x="491839" y="2782888"/>
            <a:ext cx="2362197" cy="431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63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>
                <a:solidFill>
                  <a:srgbClr val="1085CB"/>
                </a:solidFill>
              </a:rPr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RStudio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www.rstudio.com</a:t>
            </a:r>
            <a:r>
              <a:rPr lang="en-US" altLang="ko-KR" dirty="0">
                <a:hlinkClick r:id="rId2"/>
              </a:rPr>
              <a:t>/)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3F82B-4EDE-314B-9AE4-3FF1E0F1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6" y="1607709"/>
            <a:ext cx="8733125" cy="4929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D11FAC-DBC5-3149-90C3-6C3599A79292}"/>
              </a:ext>
            </a:extLst>
          </p:cNvPr>
          <p:cNvSpPr/>
          <p:nvPr/>
        </p:nvSpPr>
        <p:spPr>
          <a:xfrm>
            <a:off x="907476" y="6303818"/>
            <a:ext cx="2362197" cy="280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148C4C-8948-3E4E-B8F3-CF57D6FE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92" y="1730307"/>
            <a:ext cx="8911218" cy="4914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>
                <a:solidFill>
                  <a:srgbClr val="1085CB"/>
                </a:solidFill>
              </a:rPr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RStudio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www.rstudio.com</a:t>
            </a:r>
            <a:r>
              <a:rPr lang="en-US" altLang="ko-KR" dirty="0">
                <a:hlinkClick r:id="rId3"/>
              </a:rPr>
              <a:t>/)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11FAC-DBC5-3149-90C3-6C3599A79292}"/>
              </a:ext>
            </a:extLst>
          </p:cNvPr>
          <p:cNvSpPr/>
          <p:nvPr/>
        </p:nvSpPr>
        <p:spPr>
          <a:xfrm>
            <a:off x="681037" y="2092036"/>
            <a:ext cx="3525979" cy="1856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26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7C8F-EAB8-454D-B009-278A40D2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8535-6FD9-A849-8D94-5EB86E02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564D2C-505C-3346-910B-EAE9DEDF0F4A}"/>
              </a:ext>
            </a:extLst>
          </p:cNvPr>
          <p:cNvSpPr/>
          <p:nvPr/>
        </p:nvSpPr>
        <p:spPr>
          <a:xfrm>
            <a:off x="1193075" y="1960800"/>
            <a:ext cx="830317" cy="830317"/>
          </a:xfrm>
          <a:prstGeom prst="ellipse">
            <a:avLst/>
          </a:prstGeom>
          <a:solidFill>
            <a:srgbClr val="1085CB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72A78E-4E95-8A4D-8BB0-FF3A1B1FE359}"/>
              </a:ext>
            </a:extLst>
          </p:cNvPr>
          <p:cNvSpPr/>
          <p:nvPr/>
        </p:nvSpPr>
        <p:spPr>
          <a:xfrm>
            <a:off x="2871952" y="1944414"/>
            <a:ext cx="5959365" cy="872359"/>
          </a:xfrm>
          <a:prstGeom prst="roundRect">
            <a:avLst/>
          </a:prstGeom>
          <a:noFill/>
          <a:ln>
            <a:solidFill>
              <a:srgbClr val="1085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 &amp; R Studio </a:t>
            </a:r>
            <a:r>
              <a:rPr lang="ko-KR" altLang="en-US" sz="3200" b="1" dirty="0">
                <a:solidFill>
                  <a:schemeClr val="tx1"/>
                </a:solidFill>
              </a:rPr>
              <a:t>설치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853AF-AF79-C54C-AD01-2D9A672EDCF2}"/>
              </a:ext>
            </a:extLst>
          </p:cNvPr>
          <p:cNvSpPr/>
          <p:nvPr/>
        </p:nvSpPr>
        <p:spPr>
          <a:xfrm>
            <a:off x="1193075" y="3172992"/>
            <a:ext cx="830317" cy="830317"/>
          </a:xfrm>
          <a:prstGeom prst="ellipse">
            <a:avLst/>
          </a:prstGeom>
          <a:solidFill>
            <a:srgbClr val="1085CB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EF67C0-7AC3-7B42-B770-A3A757330908}"/>
              </a:ext>
            </a:extLst>
          </p:cNvPr>
          <p:cNvSpPr/>
          <p:nvPr/>
        </p:nvSpPr>
        <p:spPr>
          <a:xfrm>
            <a:off x="2871951" y="4427904"/>
            <a:ext cx="5959365" cy="872359"/>
          </a:xfrm>
          <a:prstGeom prst="roundRect">
            <a:avLst/>
          </a:prstGeom>
          <a:noFill/>
          <a:ln>
            <a:solidFill>
              <a:srgbClr val="1085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데이터 전처리 </a:t>
            </a:r>
            <a:r>
              <a:rPr lang="en-US" sz="3200" b="1" dirty="0">
                <a:solidFill>
                  <a:schemeClr val="tx1"/>
                </a:solidFill>
              </a:rPr>
              <a:t>dplyr2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E5D834-933C-6842-8657-46BB3D35D480}"/>
              </a:ext>
            </a:extLst>
          </p:cNvPr>
          <p:cNvSpPr/>
          <p:nvPr/>
        </p:nvSpPr>
        <p:spPr>
          <a:xfrm>
            <a:off x="1193075" y="4385184"/>
            <a:ext cx="830317" cy="830317"/>
          </a:xfrm>
          <a:prstGeom prst="ellipse">
            <a:avLst/>
          </a:prstGeom>
          <a:solidFill>
            <a:srgbClr val="1085CB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III</a:t>
            </a:r>
            <a:endParaRPr lang="en-US" sz="1467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BD5F52-A7A4-534D-A43E-B2B76FD0B2F2}"/>
              </a:ext>
            </a:extLst>
          </p:cNvPr>
          <p:cNvSpPr/>
          <p:nvPr/>
        </p:nvSpPr>
        <p:spPr>
          <a:xfrm>
            <a:off x="2871951" y="3200140"/>
            <a:ext cx="5959365" cy="872359"/>
          </a:xfrm>
          <a:prstGeom prst="roundRect">
            <a:avLst/>
          </a:prstGeom>
          <a:solidFill>
            <a:srgbClr val="1085CB"/>
          </a:solidFill>
          <a:ln>
            <a:solidFill>
              <a:srgbClr val="1085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데이터 시각화 </a:t>
            </a:r>
            <a:r>
              <a:rPr lang="en-US" altLang="ko-KR" sz="3200" b="1" dirty="0">
                <a:solidFill>
                  <a:schemeClr val="bg1"/>
                </a:solidFill>
              </a:rPr>
              <a:t>ggplot2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프로세스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E44DF-1F2F-0F42-AA20-82A0880E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1" y="1418936"/>
            <a:ext cx="9145137" cy="3360882"/>
          </a:xfrm>
          <a:prstGeom prst="rect">
            <a:avLst/>
          </a:prstGeom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A4443B09-174E-0548-80A5-390D202E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343" y="3621808"/>
            <a:ext cx="1948873" cy="29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</a:t>
            </a:r>
            <a:r>
              <a:rPr lang="ko-KR" altLang="en-US" dirty="0"/>
              <a:t>설치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D1D47B-D12B-164D-AB69-1758189535EB}"/>
              </a:ext>
            </a:extLst>
          </p:cNvPr>
          <p:cNvSpPr/>
          <p:nvPr/>
        </p:nvSpPr>
        <p:spPr>
          <a:xfrm>
            <a:off x="351559" y="1152389"/>
            <a:ext cx="920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Times New Roman" panose="02020603050405020304" pitchFamily="18" charset="0"/>
                <a:ea typeface="Nanum Gothic" panose="020D0604000000000000" pitchFamily="34" charset="-127"/>
                <a:cs typeface="Times New Roman" panose="02020603050405020304" pitchFamily="18" charset="0"/>
              </a:rPr>
              <a:t>“The simple graph has brought more information to the data analyst’s mind than any other device.” — John Tukey</a:t>
            </a:r>
            <a:endParaRPr lang="en-US" sz="2400" b="1" dirty="0">
              <a:latin typeface="Times New Roman" panose="02020603050405020304" pitchFamily="18" charset="0"/>
              <a:ea typeface="Nanum Gothic" panose="020D0604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hlinkClick r:id="rId2"/>
            <a:extLst>
              <a:ext uri="{FF2B5EF4-FFF2-40B4-BE49-F238E27FC236}">
                <a16:creationId xmlns:a16="http://schemas.microsoft.com/office/drawing/2014/main" id="{335DB2BD-B3B7-244C-B852-CFD3EF513FC7}"/>
              </a:ext>
            </a:extLst>
          </p:cNvPr>
          <p:cNvSpPr txBox="1">
            <a:spLocks/>
          </p:cNvSpPr>
          <p:nvPr/>
        </p:nvSpPr>
        <p:spPr>
          <a:xfrm>
            <a:off x="783423" y="2064451"/>
            <a:ext cx="8107655" cy="468252"/>
          </a:xfrm>
          <a:prstGeom prst="rect">
            <a:avLst/>
          </a:prstGeom>
          <a:ln>
            <a:solidFill>
              <a:srgbClr val="1085CB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+mj-cs"/>
              </a:defRPr>
            </a:lvl1pPr>
          </a:lstStyle>
          <a:p>
            <a:r>
              <a:rPr lang="en-US" u="sng" dirty="0">
                <a:highlight>
                  <a:srgbClr val="FFFF00"/>
                </a:highlight>
              </a:rPr>
              <a:t>ggplot2 – A Layered Grammar of Graphics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0E00D-21E1-1F45-A1FD-2CE476BD0763}"/>
              </a:ext>
            </a:extLst>
          </p:cNvPr>
          <p:cNvSpPr/>
          <p:nvPr/>
        </p:nvSpPr>
        <p:spPr>
          <a:xfrm>
            <a:off x="473068" y="2747941"/>
            <a:ext cx="8878750" cy="38972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("ggplot2")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("ggplot2")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trying URL 'https://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cran.rstudio.com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/bin/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macosx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/el-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capitan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/3.5/ggplot2_3.1.0.tgz'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type 'application/x-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gzip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length 3622365 bytes (3.5 MB)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==================================================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downloaded 3.5 MB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downloaded binary packages are in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/folders/dg/4ktsf5d91pjg2hx4h7m78thm0000gn/T//RtmpP8nMqz/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downloaded_packages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library(ggplot2)</a:t>
            </a:r>
          </a:p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&gt;&gt;&gt;&gt; source code </a:t>
            </a:r>
            <a:r>
              <a:rPr lang="ko-KR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참조</a:t>
            </a: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23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0FE9-30F5-C845-A881-2641AC399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57468"/>
            <a:ext cx="4478055" cy="54877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1993</a:t>
            </a:r>
            <a:r>
              <a:rPr lang="ko-KR" altLang="en-US" dirty="0"/>
              <a:t>년 오클랜드 대학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통계 및 그래프 작업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S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ko-KR" altLang="en-US" dirty="0"/>
              <a:t>데이터 </a:t>
            </a:r>
            <a:r>
              <a:rPr lang="ko-KR" altLang="en-US" dirty="0" err="1"/>
              <a:t>마이닝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기계학습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장점</a:t>
            </a:r>
            <a:r>
              <a:rPr lang="en-US" altLang="ko-KR" dirty="0"/>
              <a:t>:</a:t>
            </a:r>
            <a:r>
              <a:rPr lang="ko-KR" altLang="en-US" dirty="0"/>
              <a:t> 오픈소스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단점</a:t>
            </a:r>
            <a:r>
              <a:rPr lang="en-US" altLang="ko-KR" dirty="0"/>
              <a:t>:</a:t>
            </a:r>
            <a:r>
              <a:rPr lang="ko-KR" altLang="en-US" dirty="0"/>
              <a:t> 메모리 물리적 저장</a:t>
            </a:r>
            <a:endParaRPr lang="en-US" altLang="ko-K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010D3-AE00-024E-A4B8-6E3CA6E8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R? </a:t>
            </a:r>
            <a:r>
              <a:rPr lang="en-US" dirty="0" err="1"/>
              <a:t>Rstudio</a:t>
            </a:r>
            <a:r>
              <a:rPr lang="ko-KR" altLang="en-US" dirty="0"/>
              <a:t>는 무엇인가요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7A72E-B37F-0C4C-85A3-775947A4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91" y="1361356"/>
            <a:ext cx="2904419" cy="2250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A9636-D714-7F46-8F26-F0D7132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7" y="4323980"/>
            <a:ext cx="1852983" cy="18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7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0FE9-30F5-C845-A881-2641AC399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157468"/>
            <a:ext cx="4778679" cy="55940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 통합개발환경</a:t>
            </a:r>
            <a:r>
              <a:rPr lang="en-US" altLang="ko-KR" dirty="0"/>
              <a:t>(IDE)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ko-KR" altLang="en-US" dirty="0" err="1"/>
              <a:t>개발용이성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Professional Drivers (</a:t>
            </a:r>
            <a:r>
              <a:rPr lang="ko-KR" altLang="en-US" dirty="0"/>
              <a:t>상용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MS SQL Server &amp; </a:t>
            </a:r>
            <a:r>
              <a:rPr lang="ko-KR" altLang="en-US" dirty="0"/>
              <a:t>오라클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PostgreSQL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Amazon &amp; Salesforce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Impala &amp; Hive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git </a:t>
            </a:r>
            <a:r>
              <a:rPr lang="ko-KR" altLang="en-US" dirty="0"/>
              <a:t>등 다양한 툴 연동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>
                <a:hlinkClick r:id="rId2"/>
              </a:rPr>
              <a:t>패키지</a:t>
            </a:r>
            <a:r>
              <a:rPr lang="ko-KR" altLang="en-US" dirty="0"/>
              <a:t> 설치</a:t>
            </a:r>
            <a:endParaRPr lang="en-US" altLang="ko-K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010D3-AE00-024E-A4B8-6E3CA6E8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R? </a:t>
            </a:r>
            <a:r>
              <a:rPr lang="en-US" dirty="0" err="1">
                <a:solidFill>
                  <a:srgbClr val="0070C0"/>
                </a:solidFill>
              </a:rPr>
              <a:t>Rstudio</a:t>
            </a:r>
            <a:r>
              <a:rPr lang="ko-KR" altLang="en-US" dirty="0"/>
              <a:t>는 무엇인가요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7A72E-B37F-0C4C-85A3-775947A4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91" y="1361357"/>
            <a:ext cx="1952441" cy="1513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A9636-D714-7F46-8F26-F0D7132F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49" y="3471342"/>
            <a:ext cx="2705621" cy="27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3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0D3-AE00-024E-A4B8-6E3CA6E8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의 현재 위치는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76205-DFD2-C248-9F31-99517477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7" y="1052187"/>
            <a:ext cx="9156525" cy="56285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E461DE-8CA8-0D44-B72E-38615CA51D08}"/>
              </a:ext>
            </a:extLst>
          </p:cNvPr>
          <p:cNvSpPr/>
          <p:nvPr/>
        </p:nvSpPr>
        <p:spPr>
          <a:xfrm>
            <a:off x="565291" y="2668043"/>
            <a:ext cx="1163301" cy="313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3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7C8F-EAB8-454D-B009-278A40D2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8535-6FD9-A849-8D94-5EB86E02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564D2C-505C-3346-910B-EAE9DEDF0F4A}"/>
              </a:ext>
            </a:extLst>
          </p:cNvPr>
          <p:cNvSpPr/>
          <p:nvPr/>
        </p:nvSpPr>
        <p:spPr>
          <a:xfrm>
            <a:off x="1193075" y="1960800"/>
            <a:ext cx="830317" cy="830317"/>
          </a:xfrm>
          <a:prstGeom prst="ellipse">
            <a:avLst/>
          </a:prstGeom>
          <a:solidFill>
            <a:srgbClr val="1085CB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72A78E-4E95-8A4D-8BB0-FF3A1B1FE359}"/>
              </a:ext>
            </a:extLst>
          </p:cNvPr>
          <p:cNvSpPr/>
          <p:nvPr/>
        </p:nvSpPr>
        <p:spPr>
          <a:xfrm>
            <a:off x="2871952" y="1944414"/>
            <a:ext cx="5959365" cy="872359"/>
          </a:xfrm>
          <a:prstGeom prst="roundRect">
            <a:avLst/>
          </a:prstGeom>
          <a:solidFill>
            <a:srgbClr val="1085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 &amp; R Studio </a:t>
            </a:r>
            <a:r>
              <a:rPr lang="ko-KR" altLang="en-US" sz="3200" b="1" dirty="0"/>
              <a:t>설치</a:t>
            </a:r>
            <a:endParaRPr lang="en-US" sz="32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853AF-AF79-C54C-AD01-2D9A672EDCF2}"/>
              </a:ext>
            </a:extLst>
          </p:cNvPr>
          <p:cNvSpPr/>
          <p:nvPr/>
        </p:nvSpPr>
        <p:spPr>
          <a:xfrm>
            <a:off x="1193075" y="3172992"/>
            <a:ext cx="830317" cy="830317"/>
          </a:xfrm>
          <a:prstGeom prst="ellipse">
            <a:avLst/>
          </a:prstGeom>
          <a:solidFill>
            <a:srgbClr val="1085CB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EF67C0-7AC3-7B42-B770-A3A757330908}"/>
              </a:ext>
            </a:extLst>
          </p:cNvPr>
          <p:cNvSpPr/>
          <p:nvPr/>
        </p:nvSpPr>
        <p:spPr>
          <a:xfrm>
            <a:off x="2871952" y="3156606"/>
            <a:ext cx="5959365" cy="872359"/>
          </a:xfrm>
          <a:prstGeom prst="roundRect">
            <a:avLst/>
          </a:prstGeom>
          <a:noFill/>
          <a:ln>
            <a:solidFill>
              <a:srgbClr val="1085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데이터 전처리 </a:t>
            </a:r>
            <a:r>
              <a:rPr lang="en-US" sz="3200" b="1" dirty="0">
                <a:solidFill>
                  <a:schemeClr val="tx1"/>
                </a:solidFill>
              </a:rPr>
              <a:t>dplyr2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E5D834-933C-6842-8657-46BB3D35D480}"/>
              </a:ext>
            </a:extLst>
          </p:cNvPr>
          <p:cNvSpPr/>
          <p:nvPr/>
        </p:nvSpPr>
        <p:spPr>
          <a:xfrm>
            <a:off x="1193075" y="4385184"/>
            <a:ext cx="830317" cy="830317"/>
          </a:xfrm>
          <a:prstGeom prst="ellipse">
            <a:avLst/>
          </a:prstGeom>
          <a:solidFill>
            <a:srgbClr val="1085CB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III</a:t>
            </a:r>
            <a:endParaRPr lang="en-US" sz="1467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BD5F52-A7A4-534D-A43E-B2B76FD0B2F2}"/>
              </a:ext>
            </a:extLst>
          </p:cNvPr>
          <p:cNvSpPr/>
          <p:nvPr/>
        </p:nvSpPr>
        <p:spPr>
          <a:xfrm>
            <a:off x="2871952" y="4368798"/>
            <a:ext cx="5959365" cy="872359"/>
          </a:xfrm>
          <a:prstGeom prst="roundRect">
            <a:avLst/>
          </a:prstGeom>
          <a:noFill/>
          <a:ln>
            <a:solidFill>
              <a:srgbClr val="1085C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데이터 시각화 </a:t>
            </a:r>
            <a:r>
              <a:rPr lang="en-US" altLang="ko-KR" sz="3200" b="1" dirty="0">
                <a:solidFill>
                  <a:schemeClr val="tx1"/>
                </a:solidFill>
              </a:rPr>
              <a:t>ggplot2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2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www.r-project.org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hlinkClick r:id="rId2"/>
            <a:extLst>
              <a:ext uri="{FF2B5EF4-FFF2-40B4-BE49-F238E27FC236}">
                <a16:creationId xmlns:a16="http://schemas.microsoft.com/office/drawing/2014/main" id="{6EC7C4ED-80E7-F948-8191-6889E730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625258"/>
            <a:ext cx="9052832" cy="4900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8E8973-0D62-6849-B9D8-6DB505E21636}"/>
              </a:ext>
            </a:extLst>
          </p:cNvPr>
          <p:cNvSpPr/>
          <p:nvPr/>
        </p:nvSpPr>
        <p:spPr>
          <a:xfrm>
            <a:off x="2205631" y="3392488"/>
            <a:ext cx="3437932" cy="293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133B7B32-C8AF-974C-85E9-8E8F46C0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0" y="1670625"/>
            <a:ext cx="9000000" cy="4747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www.r-project.org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E8973-0D62-6849-B9D8-6DB505E21636}"/>
              </a:ext>
            </a:extLst>
          </p:cNvPr>
          <p:cNvSpPr/>
          <p:nvPr/>
        </p:nvSpPr>
        <p:spPr>
          <a:xfrm>
            <a:off x="5887749" y="3129827"/>
            <a:ext cx="900546" cy="219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60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www.r-project.org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9121261-4833-A240-B45B-24F3D122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630756"/>
            <a:ext cx="9000000" cy="4965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8E8973-0D62-6849-B9D8-6DB505E21636}"/>
              </a:ext>
            </a:extLst>
          </p:cNvPr>
          <p:cNvSpPr/>
          <p:nvPr/>
        </p:nvSpPr>
        <p:spPr>
          <a:xfrm>
            <a:off x="565291" y="2665386"/>
            <a:ext cx="1234934" cy="220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B2C-2D55-0F4D-92BB-ABBDB821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&amp; </a:t>
            </a:r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ko-KR" altLang="en-US" dirty="0"/>
              <a:t>설치하기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28718-E151-A448-A614-2ED6427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www.r-project.org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698143C-0F33-2840-9C38-137AC174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619527"/>
            <a:ext cx="9101137" cy="5025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4FEB4-7D34-0641-A4EB-BAD82F76F2B1}"/>
              </a:ext>
            </a:extLst>
          </p:cNvPr>
          <p:cNvSpPr/>
          <p:nvPr/>
        </p:nvSpPr>
        <p:spPr>
          <a:xfrm>
            <a:off x="3337066" y="2528888"/>
            <a:ext cx="1615934" cy="600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42609-7724-F245-94EA-9F33ED19335F}"/>
              </a:ext>
            </a:extLst>
          </p:cNvPr>
          <p:cNvSpPr txBox="1"/>
          <p:nvPr/>
        </p:nvSpPr>
        <p:spPr>
          <a:xfrm>
            <a:off x="5072063" y="264425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* </a:t>
            </a:r>
            <a:r>
              <a:rPr lang="en-US" dirty="0"/>
              <a:t>OS</a:t>
            </a:r>
            <a:r>
              <a:rPr lang="ko-KR" altLang="en-US" dirty="0"/>
              <a:t>에 맞게 선택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834</TotalTime>
  <Words>374</Words>
  <Application>Microsoft Macintosh PowerPoint</Application>
  <PresentationFormat>A4 Paper (210x297 mm)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Nanum Gothic ExtraBold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Custom Design</vt:lpstr>
      <vt:lpstr>PowerPoint Presentation</vt:lpstr>
      <vt:lpstr>R? Rstudio는 무엇인가요?</vt:lpstr>
      <vt:lpstr>R? Rstudio는 무엇인가요?</vt:lpstr>
      <vt:lpstr>R의 현재 위치는? </vt:lpstr>
      <vt:lpstr>목 차</vt:lpstr>
      <vt:lpstr>R &amp; RStudio 설치하기 </vt:lpstr>
      <vt:lpstr>R &amp; RStudio 설치하기 </vt:lpstr>
      <vt:lpstr>R &amp; RStudio 설치하기 </vt:lpstr>
      <vt:lpstr>R &amp; RStudio 설치하기 </vt:lpstr>
      <vt:lpstr>R &amp; RStudio 설치하기 - MacOS </vt:lpstr>
      <vt:lpstr>R &amp; RStudio 설치하기 - Windows </vt:lpstr>
      <vt:lpstr>R &amp; RStudio 설치하기 </vt:lpstr>
      <vt:lpstr>R &amp; RStudio 설치하기 </vt:lpstr>
      <vt:lpstr>R &amp; RStudio 설치하기 </vt:lpstr>
      <vt:lpstr>목 차</vt:lpstr>
      <vt:lpstr>데이터 분석 프로세스</vt:lpstr>
      <vt:lpstr>ggplot2 설치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Jihoon Jung</dc:creator>
  <cp:lastModifiedBy>Jung Jihoon</cp:lastModifiedBy>
  <cp:revision>26</cp:revision>
  <dcterms:created xsi:type="dcterms:W3CDTF">2018-06-03T05:47:22Z</dcterms:created>
  <dcterms:modified xsi:type="dcterms:W3CDTF">2018-11-20T08:04:32Z</dcterms:modified>
</cp:coreProperties>
</file>